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Oxygen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xygen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xygen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aa1d90a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aa1d90a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145446848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14544684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4a4d9a83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4a4d9a83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a4d9a83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4a4d9a83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4a4d9a83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4a4d9a8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4a4d9a8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4a4d9a8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4a4d9a83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4a4d9a83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4a4d9a83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4a4d9a83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a4d9a83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a4d9a83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4a4d9a83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4a4d9a83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4a4d9a83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4a4d9a83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84b858b4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84b858b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4a4d9a83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4a4d9a83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a4d9a837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4a4d9a837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4a4d9a83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24a4d9a83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4a4d9a837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4a4d9a837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4a4d9a837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4a4d9a837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4a4d9a83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4a4d9a83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4a4d9a837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4a4d9a837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4a4d9a837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4a4d9a837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4a4d9a837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4a4d9a837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4a4d9a83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4a4d9a83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14544684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14544684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4a4d9a837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4a4d9a837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4a4d9a837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4a4d9a837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4a4d9a837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4a4d9a837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4a4d9a837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4a4d9a837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4a4d9a837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4a4d9a83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84b858b4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84b858b4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9400e6d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19400e6d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14544684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14544684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14544684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14544684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145446848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145446848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4a4d9a837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4a4d9a837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4a4d9a83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4a4d9a83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145446848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145446848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www.todamateria.com.br/o-nascimento-de-venus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s://en.wikipedia.org/wiki/File:Botticelli_-_Venus_-_Gem%C3%A4ldegalerie,_Berlin.jpg" TargetMode="External"/><Relationship Id="rId5" Type="http://schemas.openxmlformats.org/officeDocument/2006/relationships/hyperlink" Target="https://en.wikipedia.org/wiki/The_Birth_of_Venus#Derivative_version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hyperlink" Target="https://en.wikipedia.org/wiki/The_Birth_of_Venus#Derivative_versions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hyperlink" Target="https://www.philamuseum.org/collection/object/8271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s://www.philamuseum.org/collection/object/82711" TargetMode="External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supercolecao.com/colecoes/moedas-numismatica/010-eur-euro-2007/10687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hyperlink" Target="https://colnect.com/en/stamps/stamp/596591-The_birth_of_Venus-Sandro_Botticelli_2015-Aruba" TargetMode="External"/><Relationship Id="rId5" Type="http://schemas.openxmlformats.org/officeDocument/2006/relationships/image" Target="../media/image27.png"/><Relationship Id="rId6" Type="http://schemas.openxmlformats.org/officeDocument/2006/relationships/hyperlink" Target="https://www.alamy.com/detail-from-birth-of-venus-by-botticelli-on-stamp-image359283570.html" TargetMode="External"/><Relationship Id="rId7" Type="http://schemas.openxmlformats.org/officeDocument/2006/relationships/image" Target="../media/image23.png"/><Relationship Id="rId8" Type="http://schemas.openxmlformats.org/officeDocument/2006/relationships/hyperlink" Target="https://colnect.com/en/stamps/stamp/323965-The_Birth_of_Venus_1486_painting_by_Sandro_Botticelli-Nude_Paintings_big_format-Ajman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6V7WRi-zek4&amp;feature=youtu.be" TargetMode="External"/><Relationship Id="rId4" Type="http://schemas.openxmlformats.org/officeDocument/2006/relationships/hyperlink" Target="https://www.youtube.com/watch?v=pdazjAgNeRs" TargetMode="External"/><Relationship Id="rId5" Type="http://schemas.openxmlformats.org/officeDocument/2006/relationships/hyperlink" Target="https://www.youtube.com/watch?v=hgO3JugGMm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hyperlink" Target="https://pt.wikipedia.org/wiki/Ficheiro:Sandro_Botticelli_-_La_nascita_di_Venere_-_Google_Art_Project_-_edited.jp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hyperlink" Target="https://en.wikipedia.org/wiki/The_Birth_of_Venus_(novel)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watch?v=1fbD0btGvBE" TargetMode="External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nstructiondigital.com/construction-projects/china-opens-its-new-birth-of-venus-opera-house" TargetMode="External"/><Relationship Id="rId4" Type="http://schemas.openxmlformats.org/officeDocument/2006/relationships/hyperlink" Target="https://constructiondigital.com/construction-projects/china-opens-its-new-birth-of-venus-opera-house" TargetMode="External"/><Relationship Id="rId5" Type="http://schemas.openxmlformats.org/officeDocument/2006/relationships/hyperlink" Target="https://constructiondigital.com/construction-projects/china-opens-its-new-birth-of-venus-opera-house" TargetMode="External"/><Relationship Id="rId6" Type="http://schemas.openxmlformats.org/officeDocument/2006/relationships/image" Target="../media/image36.png"/><Relationship Id="rId7" Type="http://schemas.openxmlformats.org/officeDocument/2006/relationships/hyperlink" Target="https://www.globalconstructionreview.com/chinas-birth-ven6us-oper5a-ho7use-opens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lickmuseus.com.br/a-casa-de-opera-inspirada-na-venus-de-botticelli/" TargetMode="External"/><Relationship Id="rId4" Type="http://schemas.openxmlformats.org/officeDocument/2006/relationships/image" Target="../media/image30.png"/><Relationship Id="rId5" Type="http://schemas.openxmlformats.org/officeDocument/2006/relationships/hyperlink" Target="https://www.pinterest.de/pin/758012181006121043/" TargetMode="External"/><Relationship Id="rId6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hyperlink" Target="https://pt.dreamstime.com/ilustra%C3%A7%C3%A3o-baseada-na-pintura-do-renascimento-nascimento-v%C3%AAnus-image12694727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hyperlink" Target="https://pt.dreamstime.com/copo-do-caf-com-nascimento-desenho-da-m-o-v-nus-arte-nima-ou-conceito-criativo-vista-superior-image146548198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hyperlink" Target="https://pt.dreamstime.com/as-pessoas-admiram-o-estilo-e-beleza-da-menina-ilustra%C3%A7%C3%A3o-baseada-em-botticelli-nascimento-de-veno-image22338641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hyperlink" Target="https://www.saatchiart.com/art/Painting-The-Birth-of-Venus/410653/3474305/view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hyperlink" Target="https://seekraz.wordpress.com/tag/the-birth-of-venus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hyperlink" Target="https://www.etsy.com/listing/925627432/triumph-of-venus-17x21-thin-gold-frame?click_key=c54bfb6fa294a8d8eb227ce6546eb00e1521a8df%3A925627432&amp;click_sum=d49b7260&amp;ga_search_query=venus&amp;ref=shop_items_search_8&amp;sts=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pt.wikipedia.org/wiki/O_Nascimento_de_V%C3%AAnu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s://g1.globo.com/pop-arte/musica/blog/mauro-ferreira/post/2021/07/15/mc-carol-recria-quadro-do-pintor-italiano-botticelli-na-capa-do-album-borogodo.ghtml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news.artnet.com/art-world/heart-attack-botticelli-uffizi-1425448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hyperlink" Target="https://emais.estadao.com.br/noticias/moda-e-beleza,artistas-reinterpretam-o-classico-quadro-o-nascimento-de-venus-e-a-musica-my-way-em-campanha,70001633035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europosters.pt/sandro-botticelli-o-nascimento-de-venus-v65884" TargetMode="External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hyperlink" Target="https://www.academia.edu/6580941/_Botticellis_Birth_of_Venus_as_Wedding_Painting._Aurora_The_Journal_of_the_History_of_Art_9_2008_1-27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artsteps.com/view/625c5b217ebfd17600eb5f26?currentUser" TargetMode="External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hyperlink" Target="https://pt.wikipedia.org/wiki/Sandro_Botticell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pt.wikipedia.org/wiki/Villa_Medicea_di_Castello" TargetMode="External"/><Relationship Id="rId5" Type="http://schemas.openxmlformats.org/officeDocument/2006/relationships/hyperlink" Target="https://pt.wikipedia.org/wiki/Lorenzo_di_Pierfrancesco_de_M%C3%A9dici" TargetMode="External"/><Relationship Id="rId6" Type="http://schemas.openxmlformats.org/officeDocument/2006/relationships/hyperlink" Target="https://pt.wikipedia.org/wiki/Lorenzo_di_Pierfrancesco_de_M%C3%A9dici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uffizi.it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pt.wikipedia.org/wiki/Galleria_degli_Uffizi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hyperlink" Target="https://oglobo.globo.com/boa-viagem/entenda-por-que-galeria-uffizi-decidiu-espalhar-suas-obras-de-arte-pela-toscana-24911780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news.artnet.com/art-world/heart-attack-botticelli-uffizi-1425448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www.todamateria.com.br/o-nascimento-de-venu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986800" y="694075"/>
            <a:ext cx="5845500" cy="8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 Nascimento de Vénus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986800" y="2292875"/>
            <a:ext cx="5640300" cy="17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Este trabalho permitiu-me ter um conhecimento muito mais aprofundado que desconhecia até então. Ajudou também a perceber que uma pintura tão antiga, pode servir de inspiração para as mais variadas expressões artísticas nesta era moderna.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30000" y="1866075"/>
            <a:ext cx="1786800" cy="2030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&lt;foto tipo passe&gt;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11700" y="436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/>
              <a:t>IPMaia, 15/04/2022</a:t>
            </a:r>
            <a:endParaRPr sz="1900"/>
          </a:p>
        </p:txBody>
      </p:sp>
      <p:sp>
        <p:nvSpPr>
          <p:cNvPr id="58" name="Google Shape;58;p13"/>
          <p:cNvSpPr txBox="1"/>
          <p:nvPr>
            <p:ph type="title"/>
          </p:nvPr>
        </p:nvSpPr>
        <p:spPr>
          <a:xfrm>
            <a:off x="311700" y="3897925"/>
            <a:ext cx="242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/>
              <a:t>Pedro Barros</a:t>
            </a:r>
            <a:endParaRPr sz="1700"/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16172" l="10505" r="9481" t="20950"/>
          <a:stretch/>
        </p:blipFill>
        <p:spPr>
          <a:xfrm>
            <a:off x="311700" y="198300"/>
            <a:ext cx="2423400" cy="9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1866075"/>
            <a:ext cx="1786800" cy="20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150975" y="709600"/>
            <a:ext cx="3213900" cy="390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Do lado direito, temos a presença de uma mulher segurando uma manta de estampa floral e que está prestes a cobrir a deusa. Ela representa a deusa Flora, relacionada com a primavera e de tudo o que floresce.</a:t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Do lado esquerdo temos supostamente duas figuras voando e levemente cobertos por tecidos que demonstram esses movimentos. Inspirados também na mitologia romana estão o deus alado Zéfiro, personificação do vento do Oeste, segurando docemente a ninfa Clóris. Enquanto ele assopra com o intuito de empurrar a deusa para as margens das águas, diversas flores envolvem o casal.</a:t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A riqueza de detalhes, o uso das cores claras, a harmonia das formas, a delicadeza dos movimentos, a serenidade nos olhares e a alusão ao mito de Vênus são as principais características na obra de Botticelli.</a:t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As suas características (cont.)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600" y="805600"/>
            <a:ext cx="4822025" cy="37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3654025" y="4673200"/>
            <a:ext cx="473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https://www.todamateria.com.br/o-nascimento-de-venus/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Outras versões da obra de arte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535775" y="1114425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450075" y="1068650"/>
            <a:ext cx="6172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Esta obra de arte serviu de inspiração para muitas versões nos mais variados campos artísticos como por exemplo: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Outras pinturas;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Escultura;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Numismática;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Filatelia;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Música;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Literatura;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Cinema;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Ópera;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Ilustrações;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/>
              <a:t>Graffiti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Outras versões da obra de arte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244775" y="885763"/>
            <a:ext cx="4843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Botticelli, ou mais provavelmente sua oficina, repetiu a figura de Vénus numa outra pintura em 1490. Esta obra em tamanho natural retrata uma figura e pose semelhantes, parcialmente vestida com uma blusa clara e contrastada com um fundo escuro liso. Fica na </a:t>
            </a:r>
            <a:r>
              <a:rPr b="1" lang="it"/>
              <a:t>Galleria Sabauda</a:t>
            </a:r>
            <a:r>
              <a:rPr lang="it"/>
              <a:t> em </a:t>
            </a:r>
            <a:r>
              <a:rPr b="1" lang="it"/>
              <a:t>Turim</a:t>
            </a:r>
            <a:r>
              <a:rPr lang="it"/>
              <a:t>. Existe outra oficina desse tipo Vénus em Berlim, e muito provavelmente outras foram destruídas na "</a:t>
            </a:r>
            <a:r>
              <a:rPr lang="it" u="sng"/>
              <a:t>Fogueira das Vaidades</a:t>
            </a:r>
            <a:r>
              <a:rPr lang="it"/>
              <a:t>". Exemplos parecem ter sido exportados para a França e Alemanha, provavelmente influenciando</a:t>
            </a:r>
            <a:r>
              <a:rPr b="1" lang="it"/>
              <a:t> Lucas Cranach</a:t>
            </a:r>
            <a:r>
              <a:rPr lang="it"/>
              <a:t>, o Velho, entre outros.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00" y="307175"/>
            <a:ext cx="1963490" cy="426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4"/>
          <p:cNvSpPr txBox="1"/>
          <p:nvPr/>
        </p:nvSpPr>
        <p:spPr>
          <a:xfrm rot="5400000">
            <a:off x="6442800" y="1970375"/>
            <a:ext cx="415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https://en.wikipedia.org/wiki/File:Botticelli_-_Venus_-_Gem%C3%A4ldegalerie,_Berlin.jpg</a:t>
            </a:r>
            <a:endParaRPr/>
          </a:p>
        </p:txBody>
      </p:sp>
      <p:sp>
        <p:nvSpPr>
          <p:cNvPr id="148" name="Google Shape;148;p24"/>
          <p:cNvSpPr txBox="1"/>
          <p:nvPr/>
        </p:nvSpPr>
        <p:spPr>
          <a:xfrm>
            <a:off x="244775" y="3538525"/>
            <a:ext cx="5282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Traduzido de: </a:t>
            </a:r>
            <a:r>
              <a:rPr lang="it" u="sng">
                <a:solidFill>
                  <a:schemeClr val="hlink"/>
                </a:solidFill>
                <a:hlinkClick r:id="rId5"/>
              </a:rPr>
              <a:t>https://en.wikipedia.org/wiki/The_Birth_of_Venus#Derivative_versions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Outras versões da obra de arte (cont.)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394800" y="1725150"/>
            <a:ext cx="3848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Mais de uma década depois, </a:t>
            </a:r>
            <a:r>
              <a:rPr b="1" lang="it"/>
              <a:t>Botticelli</a:t>
            </a:r>
            <a:r>
              <a:rPr lang="it"/>
              <a:t> adaptou a figura de Vénus para uma personificação nua da "Verdade" em sua Calúnia de Apeles. Aqui uma mão é levantada, apontando para o céu para justificação, e o olhar da figura também olha para cima. Todo o efeito é muito diferente.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525" y="650100"/>
            <a:ext cx="4659005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Outras versões da obra de arte (cont.)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75" y="964400"/>
            <a:ext cx="2516275" cy="3341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8225" y="573189"/>
            <a:ext cx="3361875" cy="38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6075" y="1122288"/>
            <a:ext cx="2399101" cy="289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450" y="4431925"/>
            <a:ext cx="1476375" cy="7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32475" y="4432900"/>
            <a:ext cx="1653375" cy="7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5050" y="4305826"/>
            <a:ext cx="158115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6513475" y="179225"/>
            <a:ext cx="266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9"/>
              </a:rPr>
              <a:t>https://en.wikipedia.org/wiki/The_Birth_of_Venus#Derivative_versions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Escultura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900" y="572700"/>
            <a:ext cx="4893072" cy="426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439350" y="675075"/>
            <a:ext cx="3000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 visão de </a:t>
            </a:r>
            <a:r>
              <a:rPr b="1" lang="it"/>
              <a:t>Keller</a:t>
            </a:r>
            <a:r>
              <a:rPr lang="it"/>
              <a:t> do nascimento de Vénus, que emergiu do mar na forma de uma bela mulher nua, teve certo sucesso no final do século XVIII. Este exemplar, destinado a decorar uma fonte, é um dos sete mármores executados por Keller. Ele também criou duas versões de alabastro e várias estátuas de bronze mais pequenas. A pose de Vénus foi inspirada em um antigo bronze da deusa de </a:t>
            </a:r>
            <a:r>
              <a:rPr b="1" lang="it"/>
              <a:t>Portici,</a:t>
            </a:r>
            <a:r>
              <a:rPr lang="it"/>
              <a:t> na</a:t>
            </a:r>
            <a:r>
              <a:rPr b="1" lang="it"/>
              <a:t> Itália</a:t>
            </a:r>
            <a:r>
              <a:rPr lang="it"/>
              <a:t>.</a:t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439350" y="3921925"/>
            <a:ext cx="328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Traduzido de: </a:t>
            </a:r>
            <a:r>
              <a:rPr lang="it" u="sng">
                <a:solidFill>
                  <a:schemeClr val="hlink"/>
                </a:solidFill>
                <a:hlinkClick r:id="rId4"/>
              </a:rPr>
              <a:t>https://www.philamuseum.org/collection/object/82711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Escultura (cont.)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925" y="632225"/>
            <a:ext cx="4893072" cy="4265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450075" y="4066925"/>
            <a:ext cx="328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https://www.philamuseum.org/collection/object/82711</a:t>
            </a:r>
            <a:endParaRPr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64400"/>
            <a:ext cx="4250924" cy="281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Numismática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800" y="782250"/>
            <a:ext cx="2751525" cy="27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725" y="782250"/>
            <a:ext cx="3272325" cy="275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244786" y="3689750"/>
            <a:ext cx="5622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0500" marR="19050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it" sz="1300">
                <a:solidFill>
                  <a:schemeClr val="dk1"/>
                </a:solidFill>
                <a:highlight>
                  <a:srgbClr val="FFFFFF"/>
                </a:highlight>
              </a:rPr>
              <a:t>$10 CENTS EURO - ITÁLIA 2007 - Um detalhe do "Nascimento de Vénus", um quadro pintado por Sandro Botticelli por volta de 1485, está rodeado pelas doze estrelas da Europa / 1º mapa, ao lado do valor facial, simboliza a reunião dos quinze países da União Europeia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5818975" y="3926750"/>
            <a:ext cx="327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https://supercolecao.com/colecoes/moedas-numismatica/010-eur-euro-2007/10687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Filatelia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105475" y="632250"/>
            <a:ext cx="6172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Esta obra de arte foi alvo de criação de Filatelia diversa, um pouco por todo o mundo como se pode ver nos exemplos abaixo:</a:t>
            </a: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25" y="1351275"/>
            <a:ext cx="207645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169750" y="4312200"/>
            <a:ext cx="282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https://colnect.com/en/stamps/stamp/596591-The_birth_of_Venus-Sandro_Botticelli_2015-Aruba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9576" y="1299564"/>
            <a:ext cx="259289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3306025" y="42087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https://www.alamy.com/detail-from-birth-of-venus-by-botticelli-on-stamp-image359283570.html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4663" y="992975"/>
            <a:ext cx="208597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6551200" y="3932625"/>
            <a:ext cx="259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8"/>
              </a:rPr>
              <a:t>https://colnect.com/en/stamps/stamp/323965-The_Birth_of_Venus_1486_painting_by_Sandro_Botticelli-Nude_Paintings_big_format-Ajman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Música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664375" y="889400"/>
            <a:ext cx="441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Música direcionada à obra de arte e ao autor: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610800" y="16063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https://www.youtube.com/watch?v=6V7WRi-zek4&amp;feature=youtu.be</a:t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610800" y="29068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https://www.youtube.com/watch?v=pdazjAgNeRs</a:t>
            </a: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610800" y="4111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https://www.youtube.com/watch?v=hgO3JugGMm0</a:t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4296950" y="14984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Nascimento da Vênus / Venus Födelse - Delia Fischer e Lisa Nilsson (vídeo-letra)</a:t>
            </a:r>
            <a:endParaRPr/>
          </a:p>
        </p:txBody>
      </p:sp>
      <p:cxnSp>
        <p:nvCxnSpPr>
          <p:cNvPr id="215" name="Google Shape;215;p31"/>
          <p:cNvCxnSpPr>
            <a:stCxn id="211" idx="3"/>
            <a:endCxn id="214" idx="1"/>
          </p:cNvCxnSpPr>
          <p:nvPr/>
        </p:nvCxnSpPr>
        <p:spPr>
          <a:xfrm>
            <a:off x="3610800" y="1914100"/>
            <a:ext cx="6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6" name="Google Shape;216;p31"/>
          <p:cNvSpPr txBox="1"/>
          <p:nvPr/>
        </p:nvSpPr>
        <p:spPr>
          <a:xfrm>
            <a:off x="4296950" y="28075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Konstantinos - Birth Of Venus [ New Age Music ]</a:t>
            </a:r>
            <a:endParaRPr/>
          </a:p>
        </p:txBody>
      </p:sp>
      <p:cxnSp>
        <p:nvCxnSpPr>
          <p:cNvPr id="217" name="Google Shape;217;p31"/>
          <p:cNvCxnSpPr/>
          <p:nvPr/>
        </p:nvCxnSpPr>
        <p:spPr>
          <a:xfrm>
            <a:off x="3666750" y="3159500"/>
            <a:ext cx="6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8" name="Google Shape;218;p31"/>
          <p:cNvSpPr txBox="1"/>
          <p:nvPr/>
        </p:nvSpPr>
        <p:spPr>
          <a:xfrm>
            <a:off x="4296950" y="39892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Respighi - The Birth of Venus - Three Botticelli Pictures (3/3)</a:t>
            </a:r>
            <a:endParaRPr/>
          </a:p>
        </p:txBody>
      </p:sp>
      <p:cxnSp>
        <p:nvCxnSpPr>
          <p:cNvPr id="219" name="Google Shape;219;p31"/>
          <p:cNvCxnSpPr/>
          <p:nvPr/>
        </p:nvCxnSpPr>
        <p:spPr>
          <a:xfrm>
            <a:off x="3666750" y="4297050"/>
            <a:ext cx="6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5400675" y="1377988"/>
            <a:ext cx="3857700" cy="29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O meu tema escolhido é a pintura famosa “</a:t>
            </a:r>
            <a:r>
              <a:rPr b="1" lang="it"/>
              <a:t>O Nascimento de Vênus</a:t>
            </a:r>
            <a:r>
              <a:rPr lang="it"/>
              <a:t>” de </a:t>
            </a:r>
            <a:r>
              <a:rPr b="1" lang="it"/>
              <a:t>Sandro Botticelli</a:t>
            </a:r>
            <a:r>
              <a:rPr lang="it"/>
              <a:t>. Eu escolhi este tema pois sempre tive uma enorme curiosidade sobre esta pintura sendo que eu a conheço desde que era mais novo e este trabalho ajuda a perceber melhor tudo sobre esta mesma.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O Nascimento de Vénus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25" y="1236976"/>
            <a:ext cx="5090774" cy="31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18825" y="4527900"/>
            <a:ext cx="496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https://pt.wikipedia.org/wiki/Ficheiro:Sandro_Botticelli_-_La_nascita_di_Venere_-_Google_Art_Project_-_edited.jpg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Literatura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8875" y="365400"/>
            <a:ext cx="1958600" cy="45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739375" y="1197800"/>
            <a:ext cx="4832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The Birth of Venus: A Novel</a:t>
            </a:r>
            <a:r>
              <a:rPr lang="it"/>
              <a:t> é um romance de 2003 de </a:t>
            </a:r>
            <a:r>
              <a:rPr lang="it" u="sng"/>
              <a:t>Sarah Dunant</a:t>
            </a:r>
            <a:r>
              <a:rPr lang="it"/>
              <a:t>, uma autora britânica best-seller. A história se passa no final do século 15 em Florença, Itália. Foi publicado pela primeira vez por Little, Brown em 2003, com o título The Birth of Venus: Love and Death in Florence.</a:t>
            </a:r>
            <a:endParaRPr/>
          </a:p>
        </p:txBody>
      </p:sp>
      <p:sp>
        <p:nvSpPr>
          <p:cNvPr id="227" name="Google Shape;227;p32"/>
          <p:cNvSpPr txBox="1"/>
          <p:nvPr/>
        </p:nvSpPr>
        <p:spPr>
          <a:xfrm>
            <a:off x="739375" y="32253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Traduzido 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https://en.wikipedia.org/wiki/The_Birth_of_Venus_(novel)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Cinema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244775" y="1555788"/>
            <a:ext cx="6172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O filme “</a:t>
            </a:r>
            <a:r>
              <a:rPr b="1" lang="it">
                <a:solidFill>
                  <a:schemeClr val="dk1"/>
                </a:solidFill>
              </a:rPr>
              <a:t>The Adventures of Baron Munchausen</a:t>
            </a:r>
            <a:r>
              <a:rPr i="1" lang="it">
                <a:solidFill>
                  <a:schemeClr val="dk1"/>
                </a:solidFill>
              </a:rPr>
              <a:t>” </a:t>
            </a:r>
            <a:r>
              <a:rPr lang="it">
                <a:solidFill>
                  <a:schemeClr val="dk1"/>
                </a:solidFill>
              </a:rPr>
              <a:t>tem uma cena que retrata o quadro conhecido “</a:t>
            </a:r>
            <a:r>
              <a:rPr b="1" lang="it">
                <a:solidFill>
                  <a:schemeClr val="dk1"/>
                </a:solidFill>
              </a:rPr>
              <a:t>O Nascimento de Vénus</a:t>
            </a:r>
            <a:r>
              <a:rPr lang="it">
                <a:solidFill>
                  <a:schemeClr val="dk1"/>
                </a:solidFill>
              </a:rPr>
              <a:t>” como se pode ver abaixo clicando no link: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https://www.youtube.com/watch?v=1fbD0btGvBE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075" y="80362"/>
            <a:ext cx="2092075" cy="49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Ópera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244775" y="760088"/>
            <a:ext cx="617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 China abriu uma casa de Ópera que foi inspirada na deusa grega Vénus chamada “Birth of Venus Opera House” localizada na ilha de Yeli em Zhuhai, China.</a:t>
            </a:r>
            <a:endParaRPr/>
          </a:p>
        </p:txBody>
      </p:sp>
      <p:sp>
        <p:nvSpPr>
          <p:cNvPr id="241" name="Google Shape;241;p34"/>
          <p:cNvSpPr txBox="1"/>
          <p:nvPr/>
        </p:nvSpPr>
        <p:spPr>
          <a:xfrm>
            <a:off x="191200" y="15914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https://constructiondigital.com/construction-projects/china-o</a:t>
            </a:r>
            <a:r>
              <a:rPr lang="it" u="sng">
                <a:solidFill>
                  <a:schemeClr val="hlink"/>
                </a:solidFill>
                <a:hlinkClick r:id="rId4"/>
              </a:rPr>
              <a:t>p</a:t>
            </a:r>
            <a:r>
              <a:rPr lang="it" u="sng">
                <a:solidFill>
                  <a:schemeClr val="hlink"/>
                </a:solidFill>
                <a:hlinkClick r:id="rId5"/>
              </a:rPr>
              <a:t>ens-its-new-birth-of-venus-opera-house</a:t>
            </a:r>
            <a:endParaRPr/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2900" y="1591388"/>
            <a:ext cx="5594425" cy="289326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/>
        </p:nvSpPr>
        <p:spPr>
          <a:xfrm>
            <a:off x="2132400" y="4551200"/>
            <a:ext cx="70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7"/>
              </a:rPr>
              <a:t>https://www.globalconstructionreview.com/chinas-birth-ven6us-oper5a-ho7use-opens/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Ópera (cont.)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244775" y="4179475"/>
            <a:ext cx="446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https://clickmuseus.com.br/a-casa-de-opera-inspirada-na-venus-de-botticelli/</a:t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276" y="1121963"/>
            <a:ext cx="4349349" cy="28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/>
        </p:nvSpPr>
        <p:spPr>
          <a:xfrm>
            <a:off x="5368500" y="4136250"/>
            <a:ext cx="352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https://www.pinterest.de/pin/758012181006121043/</a:t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325" y="834275"/>
            <a:ext cx="2362303" cy="33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Ilustrações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75" y="968638"/>
            <a:ext cx="5479400" cy="3876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>
            <a:off x="6096350" y="23836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https://pt.dreamstime.com/ilustra%C3%A7%C3%A3o-baseada-na-pintura-do-renascimento-nascimento-v%C3%AAnus-image126947274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Ilustrações (cont.)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7475"/>
            <a:ext cx="5484024" cy="39656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7"/>
          <p:cNvSpPr txBox="1"/>
          <p:nvPr/>
        </p:nvSpPr>
        <p:spPr>
          <a:xfrm>
            <a:off x="6043625" y="17466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https://pt.dreamstime.com/copo-do-caf-com-nascimento-desenho-da-m-o-v-nus-arte-nima-ou-conceito-criativo-vista-superior-image146548198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Ilustrações (cont.)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650"/>
            <a:ext cx="5441152" cy="407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8"/>
          <p:cNvSpPr txBox="1"/>
          <p:nvPr/>
        </p:nvSpPr>
        <p:spPr>
          <a:xfrm>
            <a:off x="6000725" y="21967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https://pt.dreamstime.com/as-pessoas-admiram-o-estilo-e-beleza-da-menina-ilustra%C3%A7%C3%A3o-baseada-em-botticelli-nascimento-de-veno-image223386411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Graffiti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25" y="996100"/>
            <a:ext cx="5526901" cy="37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150025" y="19502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https://www.saatchiart.com/art/Painting-The-Birth-of-Venus/410653/3474305/view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Graffiti (cont.)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75" y="703650"/>
            <a:ext cx="568800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/>
        </p:nvSpPr>
        <p:spPr>
          <a:xfrm>
            <a:off x="53575" y="1768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https://seekraz.wordpress.com/tag/the-birth-of-venus/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Graffiti (cont.)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275" y="572688"/>
            <a:ext cx="5372100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139300" y="1628775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https://www.etsy.com/listing/925627432/triumph-of-venus-17x21-thin-gold-frame?click_key=c54bfb6fa294a8d8eb227ce6546eb00e1521a8df%3A925627432&amp;click_sum=d49b7260&amp;ga_search_query=venus&amp;ref=shop_items_search_8&amp;sts=1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História de “O Nascimento de Vénus”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913" y="716587"/>
            <a:ext cx="8236376" cy="37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820663" y="4565925"/>
            <a:ext cx="53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https://pt.wikipedia.org/wiki/O_Nascimento_de_V%C3%AAnus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2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História - Jornais, etc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300" name="Google Shape;300;p42"/>
          <p:cNvSpPr txBox="1"/>
          <p:nvPr/>
        </p:nvSpPr>
        <p:spPr>
          <a:xfrm>
            <a:off x="244775" y="814400"/>
            <a:ext cx="617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O quadro “O Nascimento de Vénus” foi divulgado nas mais variadas formas de imprensa escrita e outros.</a:t>
            </a:r>
            <a:endParaRPr sz="1600"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1430000"/>
            <a:ext cx="3151524" cy="315152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2"/>
          <p:cNvSpPr txBox="1"/>
          <p:nvPr/>
        </p:nvSpPr>
        <p:spPr>
          <a:xfrm>
            <a:off x="578650" y="1585875"/>
            <a:ext cx="3000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333333"/>
                </a:solidFill>
                <a:highlight>
                  <a:srgbClr val="FFFFFF"/>
                </a:highlight>
              </a:rPr>
              <a:t>Esta é a capa de </a:t>
            </a:r>
            <a:r>
              <a:rPr b="1" lang="it" sz="1500">
                <a:solidFill>
                  <a:srgbClr val="333333"/>
                </a:solidFill>
                <a:highlight>
                  <a:srgbClr val="FFFFFF"/>
                </a:highlight>
              </a:rPr>
              <a:t>Borogodó</a:t>
            </a:r>
            <a:r>
              <a:rPr lang="it" sz="1500">
                <a:solidFill>
                  <a:srgbClr val="333333"/>
                </a:solidFill>
                <a:highlight>
                  <a:srgbClr val="FFFFFF"/>
                </a:highlight>
              </a:rPr>
              <a:t>, álbum que MC Carol que foi lançado em 22 de julho em 2021. </a:t>
            </a:r>
            <a:r>
              <a:rPr lang="it" sz="1500">
                <a:solidFill>
                  <a:srgbClr val="333333"/>
                </a:solidFill>
                <a:highlight>
                  <a:srgbClr val="FFFFFF"/>
                </a:highlight>
              </a:rPr>
              <a:t>A ideia da cantora e compositora fluminense de funk foi apresentar na capa do disco uma releitura do quadro, transposto para o ambiente de uma favela. A capa é criação da produtora Teto Lab.</a:t>
            </a:r>
            <a:endParaRPr/>
          </a:p>
        </p:txBody>
      </p:sp>
      <p:sp>
        <p:nvSpPr>
          <p:cNvPr id="303" name="Google Shape;303;p42"/>
          <p:cNvSpPr txBox="1"/>
          <p:nvPr/>
        </p:nvSpPr>
        <p:spPr>
          <a:xfrm>
            <a:off x="332200" y="4136225"/>
            <a:ext cx="499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https://g1.globo.com/pop-arte/musica/blog/mauro-ferreira/post/2021/07/15/mc-carol-recria-quadro-do-pintor-italiano-botticelli-na-capa-do-album-borogodo.ghtml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História - Jornais, etc (cont.)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244775" y="1028700"/>
            <a:ext cx="617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Um turista sofreu um ataque cardíaco depois de olhar para a </a:t>
            </a:r>
            <a:r>
              <a:rPr b="1" lang="it"/>
              <a:t>Vénus</a:t>
            </a:r>
            <a:r>
              <a:rPr lang="it"/>
              <a:t> de </a:t>
            </a:r>
            <a:r>
              <a:rPr b="1" lang="it"/>
              <a:t>Botticelli. </a:t>
            </a:r>
            <a:r>
              <a:rPr lang="it">
                <a:solidFill>
                  <a:srgbClr val="333333"/>
                </a:solidFill>
                <a:highlight>
                  <a:srgbClr val="FFFFFF"/>
                </a:highlight>
              </a:rPr>
              <a:t>Tem havido alguma especulação de que o turista ficou doente por uma aflição misteriosa conhecida como síndrome de Stendhal, um distúrbio que faz com que os indivíduos se sintam sobrecarregados ao olhar para grandes obras de arte.</a:t>
            </a:r>
            <a:endParaRPr/>
          </a:p>
        </p:txBody>
      </p:sp>
      <p:sp>
        <p:nvSpPr>
          <p:cNvPr id="310" name="Google Shape;310;p43"/>
          <p:cNvSpPr txBox="1"/>
          <p:nvPr/>
        </p:nvSpPr>
        <p:spPr>
          <a:xfrm>
            <a:off x="2507500" y="2746800"/>
            <a:ext cx="30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https://news.artnet.com/art-world/heart-attack-botticelli-uffizi-1425448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História - Jornais, etc (cont.)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425" y="1598950"/>
            <a:ext cx="5012550" cy="33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/>
          <p:nvPr/>
        </p:nvSpPr>
        <p:spPr>
          <a:xfrm>
            <a:off x="385775" y="760825"/>
            <a:ext cx="677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it" sz="1700">
                <a:solidFill>
                  <a:srgbClr val="61392C"/>
                </a:solidFill>
                <a:highlight>
                  <a:srgbClr val="FFFFFF"/>
                </a:highlight>
              </a:rPr>
              <a:t>Artistas reinterpretam o quadro clássico“O Nascimento de Vénus” num anúncio da Adidas Originals</a:t>
            </a:r>
            <a:endParaRPr sz="1700">
              <a:solidFill>
                <a:srgbClr val="61392C"/>
              </a:solidFill>
              <a:highlight>
                <a:srgbClr val="FFFFFF"/>
              </a:highlight>
            </a:endParaRPr>
          </a:p>
        </p:txBody>
      </p:sp>
      <p:sp>
        <p:nvSpPr>
          <p:cNvPr id="318" name="Google Shape;318;p44"/>
          <p:cNvSpPr txBox="1"/>
          <p:nvPr/>
        </p:nvSpPr>
        <p:spPr>
          <a:xfrm>
            <a:off x="5925725" y="24325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https://emais.estadao.com.br/noticias/moda-e-beleza,artistas-reinterpretam-o-classico-quadro-o-nascimento-de-venus-e-a-musica-my-way-em-campanha,70001633035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História - Jornais, etc (cont.)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385775" y="760825"/>
            <a:ext cx="6772200" cy="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it" sz="1700">
                <a:solidFill>
                  <a:srgbClr val="61392C"/>
                </a:solidFill>
                <a:highlight>
                  <a:srgbClr val="FFFFFF"/>
                </a:highlight>
              </a:rPr>
              <a:t>Quadro “O Nascimento de Vénus” representado num puzzle de 1000 peças.</a:t>
            </a:r>
            <a:endParaRPr sz="1700">
              <a:solidFill>
                <a:srgbClr val="61392C"/>
              </a:solidFill>
              <a:highlight>
                <a:srgbClr val="FFFFFF"/>
              </a:highlight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5143850" y="3078163"/>
            <a:ext cx="34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https://www.europosters.pt/sandro-botticelli-o-nascimento-de-venus-v65884</a:t>
            </a:r>
            <a:endParaRPr/>
          </a:p>
        </p:txBody>
      </p:sp>
      <p:pic>
        <p:nvPicPr>
          <p:cNvPr id="326" name="Google Shape;3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375" y="1547425"/>
            <a:ext cx="3291276" cy="329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6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História - Jornais, etc (cont.)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332" name="Google Shape;332;p46"/>
          <p:cNvSpPr txBox="1"/>
          <p:nvPr/>
        </p:nvSpPr>
        <p:spPr>
          <a:xfrm>
            <a:off x="385775" y="760825"/>
            <a:ext cx="67722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it" sz="1700">
                <a:solidFill>
                  <a:srgbClr val="61392C"/>
                </a:solidFill>
                <a:highlight>
                  <a:srgbClr val="FFFFFF"/>
                </a:highlight>
              </a:rPr>
              <a:t>“"O Nascimento de Vénus” de Botticelli como pintura de casamento.”" Aurora: The Journal of the History of Art, 9 (2008): 1-27.</a:t>
            </a:r>
            <a:endParaRPr sz="1700">
              <a:solidFill>
                <a:srgbClr val="61392C"/>
              </a:solidFill>
              <a:highlight>
                <a:srgbClr val="FFFFFF"/>
              </a:highlight>
            </a:endParaRPr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332625" y="1014200"/>
            <a:ext cx="3003425" cy="476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6"/>
          <p:cNvSpPr txBox="1"/>
          <p:nvPr/>
        </p:nvSpPr>
        <p:spPr>
          <a:xfrm>
            <a:off x="5711475" y="297897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https://www.academia.edu/6580941/_Botticellis_Birth_of_Venus_as_Wedding_Painting._Aurora_The_Journal_of_the_History_of_Art_9_2008_1-27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Exposição Artsteps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235725" y="464775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https://www.artsteps.com/view/625c5b217ebfd17600eb5f26?currentUser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4700" y="922250"/>
            <a:ext cx="5332164" cy="35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Este trabalho permitiu-me ter um conhecimento muito mais aprofundado que desconhecia até então. Ajudou também a perceber que uma pintura tão antiga, pode servir de inspiração para as mais variadas expressões artísticas nesta era moderna.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Permitiu-me ainda descobrir e usar pela primeira vez a plataforma Artsteps que achei bastante interessante e que de certeza ainda terá muito para explorar.</a:t>
            </a:r>
            <a:endParaRPr/>
          </a:p>
        </p:txBody>
      </p:sp>
      <p:sp>
        <p:nvSpPr>
          <p:cNvPr id="347" name="Google Shape;347;p48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Conclusões e recomendações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Quem foi o criador desta obra?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00" y="769850"/>
            <a:ext cx="2110025" cy="39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646750" y="4607725"/>
            <a:ext cx="37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https://pt.wikipedia.org/wiki/Sandro_Botticelli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2946750" y="909938"/>
            <a:ext cx="5625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>
                <a:solidFill>
                  <a:schemeClr val="dk1"/>
                </a:solidFill>
                <a:highlight>
                  <a:srgbClr val="FFFFFF"/>
                </a:highlight>
              </a:rPr>
              <a:t>Alessandro di Mariano di Vanni Filipepi</a:t>
            </a:r>
            <a:r>
              <a:rPr lang="it" sz="16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it" sz="1600">
                <a:solidFill>
                  <a:srgbClr val="202122"/>
                </a:solidFill>
                <a:highlight>
                  <a:srgbClr val="FFFFFF"/>
                </a:highlight>
              </a:rPr>
              <a:t>ou </a:t>
            </a:r>
            <a:r>
              <a:rPr b="1" lang="it" sz="1600">
                <a:solidFill>
                  <a:srgbClr val="202122"/>
                </a:solidFill>
                <a:highlight>
                  <a:srgbClr val="FFFFFF"/>
                </a:highlight>
              </a:rPr>
              <a:t>Sandro Botticelli</a:t>
            </a:r>
            <a:r>
              <a:rPr lang="it" sz="1600">
                <a:solidFill>
                  <a:srgbClr val="202122"/>
                </a:solidFill>
                <a:highlight>
                  <a:srgbClr val="FFFFFF"/>
                </a:highlight>
              </a:rPr>
              <a:t> (Florença, 1º de março de 1445 – 17 de maio de 1510), foi um pintor italiano. Assim como um de seus irmãos, havia sido apelidado de "botticelli", que significa em italiano "pequeno tonel", o epíteto substitui o "es panucam" sobrenome de família, passando a identificar o futuro pintor. Aprendiz no ateliê de </a:t>
            </a:r>
            <a:r>
              <a:rPr b="1" lang="it" sz="1600">
                <a:solidFill>
                  <a:srgbClr val="202122"/>
                </a:solidFill>
                <a:highlight>
                  <a:srgbClr val="FFFFFF"/>
                </a:highlight>
              </a:rPr>
              <a:t>Filippo Lippi, </a:t>
            </a:r>
            <a:r>
              <a:rPr lang="it" sz="1600">
                <a:solidFill>
                  <a:srgbClr val="202122"/>
                </a:solidFill>
                <a:highlight>
                  <a:srgbClr val="FFFFFF"/>
                </a:highlight>
              </a:rPr>
              <a:t> estudou na </a:t>
            </a:r>
            <a:r>
              <a:rPr b="1" lang="it" sz="1600">
                <a:solidFill>
                  <a:srgbClr val="202122"/>
                </a:solidFill>
                <a:highlight>
                  <a:srgbClr val="FFFFFF"/>
                </a:highlight>
              </a:rPr>
              <a:t>Escola Florentina do Renascimento</a:t>
            </a:r>
            <a:r>
              <a:rPr lang="it" sz="1600">
                <a:solidFill>
                  <a:srgbClr val="202122"/>
                </a:solidFill>
                <a:highlight>
                  <a:srgbClr val="FFFFFF"/>
                </a:highlight>
              </a:rPr>
              <a:t> e igualmente receptivo às aquisições introduzidas por </a:t>
            </a:r>
            <a:r>
              <a:rPr b="1" lang="it" sz="1600">
                <a:solidFill>
                  <a:srgbClr val="202122"/>
                </a:solidFill>
                <a:highlight>
                  <a:srgbClr val="FFFFFF"/>
                </a:highlight>
              </a:rPr>
              <a:t>Masaccio</a:t>
            </a:r>
            <a:r>
              <a:rPr lang="it" sz="1600">
                <a:solidFill>
                  <a:srgbClr val="202122"/>
                </a:solidFill>
                <a:highlight>
                  <a:srgbClr val="FFFFFF"/>
                </a:highlight>
              </a:rPr>
              <a:t> na pintura do Quatrocento e às tendências do Gótico tardio, seguiu os preceitos da perspectiva central e estudou as esculturas da Antiguidade, evoluindo posteriormente para a acentuação das formas decorativas e da atenção dispensada à harmonia linear do traçado e ao vigor e pureza do colorido.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Quem encomendou esta obra?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200" y="197150"/>
            <a:ext cx="1926225" cy="46843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50025" y="975125"/>
            <a:ext cx="617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Lorenzo di Pierfrancesco de Médici</a:t>
            </a:r>
            <a:r>
              <a:rPr lang="it"/>
              <a:t> (Florença, 4 de agosto de 1463 – Florença, 20 de maio de 1503) foi um político, banqueiro e advogado italiano membro da família </a:t>
            </a:r>
            <a:r>
              <a:rPr b="1" lang="it"/>
              <a:t>Médici</a:t>
            </a:r>
            <a:r>
              <a:rPr lang="it"/>
              <a:t>. Encomendou o quadro "</a:t>
            </a:r>
            <a:r>
              <a:rPr lang="it" u="sng"/>
              <a:t>A Primavera</a:t>
            </a:r>
            <a:r>
              <a:rPr lang="it"/>
              <a:t>" e "</a:t>
            </a:r>
            <a:r>
              <a:rPr lang="it" u="sng"/>
              <a:t>O Nascimento de Vênus</a:t>
            </a:r>
            <a:r>
              <a:rPr lang="it"/>
              <a:t>" de </a:t>
            </a:r>
            <a:r>
              <a:rPr b="1" lang="it"/>
              <a:t>Sandro Botticelli</a:t>
            </a:r>
            <a:r>
              <a:rPr lang="it"/>
              <a:t>.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50025" y="2762875"/>
            <a:ext cx="6172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Ele encomendou esta obra a </a:t>
            </a:r>
            <a:r>
              <a:rPr b="1" lang="it"/>
              <a:t>Sandro Botticelli </a:t>
            </a:r>
            <a:r>
              <a:rPr lang="it"/>
              <a:t>para a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Villa Medicea di Castello. 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Esta vila, também chamada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Villa Reale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Villa L'Olmo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 ou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Villa Il Vivaio 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é uma villa toscana que se encontra na zona montanhosa de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Castello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, em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Florença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, muito próximo de outra célebre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Villa da Família Médici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, a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Villa Medicea La Petraia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. É célebre, sobretudo, pelos seus magníficos jardins, só ultrapassados pelo </a:t>
            </a:r>
            <a:r>
              <a:rPr lang="it" u="sng">
                <a:solidFill>
                  <a:srgbClr val="202122"/>
                </a:solidFill>
                <a:highlight>
                  <a:srgbClr val="FFFFFF"/>
                </a:highlight>
              </a:rPr>
              <a:t>Jardim dos Boboli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, no </a:t>
            </a:r>
            <a:r>
              <a:rPr lang="it" u="sng">
                <a:solidFill>
                  <a:srgbClr val="202122"/>
                </a:solidFill>
                <a:highlight>
                  <a:srgbClr val="FFFFFF"/>
                </a:highlight>
              </a:rPr>
              <a:t>Palazzo Pitti.</a:t>
            </a:r>
            <a:endParaRPr u="sng"/>
          </a:p>
        </p:txBody>
      </p:sp>
      <p:sp>
        <p:nvSpPr>
          <p:cNvPr id="92" name="Google Shape;92;p17"/>
          <p:cNvSpPr txBox="1"/>
          <p:nvPr/>
        </p:nvSpPr>
        <p:spPr>
          <a:xfrm>
            <a:off x="1028700" y="4543425"/>
            <a:ext cx="47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https://pt.wikipedia.org/wiki/Villa_Medicea_di_Castello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150025" y="2171550"/>
            <a:ext cx="60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https://pt.wikipedia.org/wiki/Lorenzo_di_Pierfrancesco_de_M%C3%A9dici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 rot="5400000">
            <a:off x="7111225" y="2144100"/>
            <a:ext cx="325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6"/>
              </a:rPr>
              <a:t>https://pt.wikipedia.org/wiki/Lorenzo_di_Pierfrancesco_de_M%C3%A9dici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3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Onde está situada?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540550" y="1425175"/>
            <a:ext cx="6172200" cy="27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Está situada na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Galleria degli Uffizi (</a:t>
            </a:r>
            <a:r>
              <a:rPr b="1" lang="it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https://www.uffizi.it/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) 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. É um palácio situado em Florença, na Itália. Ele abriga um dos mais antigos e famosos museus do mundo.</a:t>
            </a:r>
            <a:endParaRPr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Dividido em várias salas dispostas por escolas e estilos em ordem cronológica, o museu exibe obras do </a:t>
            </a:r>
            <a:r>
              <a:rPr lang="it" u="sng">
                <a:solidFill>
                  <a:srgbClr val="202122"/>
                </a:solidFill>
                <a:highlight>
                  <a:srgbClr val="FFFFFF"/>
                </a:highlight>
              </a:rPr>
              <a:t>século XII 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ao </a:t>
            </a:r>
            <a:r>
              <a:rPr lang="it" u="sng">
                <a:solidFill>
                  <a:srgbClr val="202122"/>
                </a:solidFill>
                <a:highlight>
                  <a:srgbClr val="FFFFFF"/>
                </a:highlight>
              </a:rPr>
              <a:t>século XVIII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, com a melhor coleção do mundo de obras do </a:t>
            </a:r>
            <a:r>
              <a:rPr lang="it" u="sng">
                <a:solidFill>
                  <a:srgbClr val="202122"/>
                </a:solidFill>
                <a:highlight>
                  <a:srgbClr val="FFFFFF"/>
                </a:highlight>
              </a:rPr>
              <a:t>Renascimento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. Encontra-se com obras de artistas mundialmente conhecidos como por exemplo: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Cimabue, Caravaggio, Leonardo da Vinci, Michelangelo, Rafael, Andrea Mantegna, Ticiano, Parmigianino, Peter Paul Rubens, Rembrandt, Giovanni Battista Pittoni, Canaletto</a:t>
            </a:r>
            <a:r>
              <a:rPr lang="it">
                <a:solidFill>
                  <a:srgbClr val="202122"/>
                </a:solidFill>
                <a:highlight>
                  <a:srgbClr val="FFFFFF"/>
                </a:highlight>
              </a:rPr>
              <a:t> e </a:t>
            </a:r>
            <a:r>
              <a:rPr b="1" lang="it">
                <a:solidFill>
                  <a:srgbClr val="202122"/>
                </a:solidFill>
                <a:highlight>
                  <a:srgbClr val="FFFFFF"/>
                </a:highlight>
              </a:rPr>
              <a:t>Sandro Botticelli.</a:t>
            </a:r>
            <a:endParaRPr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550" y="707225"/>
            <a:ext cx="1862100" cy="43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2882500" y="4061225"/>
            <a:ext cx="39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5"/>
              </a:rPr>
              <a:t>https://pt.wikipedia.org/wiki/Galleria_degli_Uffizi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3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O Nascimento de Vénus em Galleria degli Uffizi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850" y="975100"/>
            <a:ext cx="5618299" cy="33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803675" y="4425550"/>
            <a:ext cx="709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https://oglobo.globo.com/boa-viagem/entenda-por-que-galeria-uffizi-decidiu-espalhar-suas-obras-de-arte-pela-toscana-24911780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13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O Nascimento de Vénus em Galleria degli Uffizi (cont.)</a:t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543050" y="4468400"/>
            <a:ext cx="70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https://news.artnet.com/art-world/heart-attack-botticelli-uffizi-1425448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100" y="881050"/>
            <a:ext cx="5117788" cy="34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/>
        </p:nvSpPr>
        <p:spPr>
          <a:xfrm>
            <a:off x="97400" y="572700"/>
            <a:ext cx="3213900" cy="458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Caracterizada como uma obra neoplatónica, </a:t>
            </a:r>
            <a:r>
              <a:rPr b="1" lang="it" sz="1100">
                <a:solidFill>
                  <a:srgbClr val="404040"/>
                </a:solidFill>
                <a:highlight>
                  <a:srgbClr val="FFFFFF"/>
                </a:highlight>
              </a:rPr>
              <a:t>Botticelli</a:t>
            </a: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 utilizou a técnica da têmpera sobre madeira. As dimensões do quadro são de </a:t>
            </a:r>
            <a:r>
              <a:rPr b="1" lang="it" sz="1100" u="sng">
                <a:solidFill>
                  <a:srgbClr val="404040"/>
                </a:solidFill>
                <a:highlight>
                  <a:srgbClr val="FFFFFF"/>
                </a:highlight>
              </a:rPr>
              <a:t>172,5 cm</a:t>
            </a: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 por </a:t>
            </a:r>
            <a:r>
              <a:rPr b="1" lang="it" sz="1100" u="sng">
                <a:solidFill>
                  <a:srgbClr val="404040"/>
                </a:solidFill>
                <a:highlight>
                  <a:srgbClr val="FFFFFF"/>
                </a:highlight>
              </a:rPr>
              <a:t>278,5 cm.</a:t>
            </a:r>
            <a:endParaRPr b="1" sz="1100" u="sng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Inspirada na mitologia romana, </a:t>
            </a:r>
            <a:r>
              <a:rPr b="1" lang="it" sz="1100">
                <a:solidFill>
                  <a:srgbClr val="404040"/>
                </a:solidFill>
                <a:highlight>
                  <a:srgbClr val="FFFFFF"/>
                </a:highlight>
              </a:rPr>
              <a:t>Vénus</a:t>
            </a: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 aparece nua no centro da pintura sobre uma grande concha, que por sua vez, está pousada sobre a água do mar. Repare </a:t>
            </a: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q</a:t>
            </a: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ue Vênus está banhada de luz exaltando a pureza da alma da deusa. Mediante traços bem delineados e finamente requintados podemos notar a busca pela beleza clássica e ideal.</a:t>
            </a:r>
            <a:endParaRPr sz="12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O trabalho de </a:t>
            </a:r>
            <a:r>
              <a:rPr b="1" lang="it" sz="1100">
                <a:solidFill>
                  <a:srgbClr val="404040"/>
                </a:solidFill>
                <a:highlight>
                  <a:srgbClr val="FFFFFF"/>
                </a:highlight>
              </a:rPr>
              <a:t>Sandro</a:t>
            </a: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 reúne aspectos da beleza perfeita e divina da deusa. Aqui ela se torna símbolo da pureza e da renovação. Embora ela esteja nua, o erotismo é deixado de lado, para dar lugar a uma figura pudica.</a:t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rgbClr val="404040"/>
                </a:solidFill>
                <a:highlight>
                  <a:srgbClr val="FFFFFF"/>
                </a:highlight>
              </a:rPr>
              <a:t>No rosto dela notamos ternura e certa serenidade. Seus longos cabelos de cor alaranjada são segurados por sua mão esquerda que deslizam sobre seu corpo e terminam por cobrir suas partes íntimas. Já sua mão direita cobre os seios. </a:t>
            </a:r>
            <a:endParaRPr sz="130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122" name="Google Shape;122;p21"/>
          <p:cNvSpPr txBox="1"/>
          <p:nvPr>
            <p:ph type="title"/>
          </p:nvPr>
        </p:nvSpPr>
        <p:spPr>
          <a:xfrm>
            <a:off x="244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>
                <a:solidFill>
                  <a:srgbClr val="B7B7B7"/>
                </a:solidFill>
              </a:rPr>
              <a:t>As suas características</a:t>
            </a:r>
            <a:endParaRPr sz="2500">
              <a:solidFill>
                <a:srgbClr val="B7B7B7"/>
              </a:solidFill>
            </a:endParaRPr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600" y="805600"/>
            <a:ext cx="4822025" cy="37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3707600" y="4607725"/>
            <a:ext cx="46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https://www.todamateria.com.br/o-nascimento-de-venus/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